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Corbel"/>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3jzaQy80bAWcl07VK+lTAu0ia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A8F6544-8F78-41C2-9D6F-6261DFFC0F15}">
  <a:tblStyle styleId="{5A8F6544-8F78-41C2-9D6F-6261DFFC0F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orbel-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rbel-italic.fntdata"/><Relationship Id="rId14" Type="http://schemas.openxmlformats.org/officeDocument/2006/relationships/font" Target="fonts/Corbel-bold.fntdata"/><Relationship Id="rId17" Type="http://customschemas.google.com/relationships/presentationmetadata" Target="metadata"/><Relationship Id="rId16"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aab1b3b2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2eaab1b3b2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ca1fb6e097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2ca1fb6e09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eaab1b3b2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eaab1b3b29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ef37c710eb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ef37c710eb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f7e9c33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ef7e9c33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f63fc50178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f63fc5017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3"/>
          <p:cNvSpPr/>
          <p:nvPr/>
        </p:nvSpPr>
        <p:spPr>
          <a:xfrm>
            <a:off x="415977" y="0"/>
            <a:ext cx="8591951" cy="685800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 name="Google Shape;19;p3"/>
          <p:cNvSpPr/>
          <p:nvPr/>
        </p:nvSpPr>
        <p:spPr>
          <a:xfrm>
            <a:off x="0" y="0"/>
            <a:ext cx="4711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 name="Google Shape;20;p3"/>
          <p:cNvSpPr/>
          <p:nvPr/>
        </p:nvSpPr>
        <p:spPr>
          <a:xfrm>
            <a:off x="304800" y="288472"/>
            <a:ext cx="11582400" cy="6281056"/>
          </a:xfrm>
          <a:prstGeom prst="roundRect">
            <a:avLst>
              <a:gd fmla="val 1352" name="adj"/>
            </a:avLst>
          </a:prstGeom>
          <a:solidFill>
            <a:schemeClr val="lt1"/>
          </a:solidFill>
          <a:ln cap="flat" cmpd="sng" w="5715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A yellow lightning bolt on a black background&#10;&#10;Description automatically generated" id="21" name="Google Shape;21;p3"/>
          <p:cNvPicPr preferRelativeResize="0"/>
          <p:nvPr/>
        </p:nvPicPr>
        <p:blipFill rotWithShape="1">
          <a:blip r:embed="rId2">
            <a:alphaModFix/>
          </a:blip>
          <a:srcRect b="0" l="0" r="0" t="0"/>
          <a:stretch/>
        </p:blipFill>
        <p:spPr>
          <a:xfrm>
            <a:off x="10994571" y="5810311"/>
            <a:ext cx="781452" cy="658504"/>
          </a:xfrm>
          <a:prstGeom prst="rect">
            <a:avLst/>
          </a:prstGeom>
          <a:noFill/>
          <a:ln>
            <a:noFill/>
          </a:ln>
        </p:spPr>
      </p:pic>
      <p:sp>
        <p:nvSpPr>
          <p:cNvPr id="22" name="Google Shape;22;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p:nvPr>
            <p:ph idx="2" type="pic"/>
          </p:nvPr>
        </p:nvSpPr>
        <p:spPr>
          <a:xfrm>
            <a:off x="5183188" y="987425"/>
            <a:ext cx="6172200" cy="4873625"/>
          </a:xfrm>
          <a:prstGeom prst="rect">
            <a:avLst/>
          </a:prstGeom>
          <a:noFill/>
          <a:ln>
            <a:noFill/>
          </a:ln>
        </p:spPr>
      </p:sp>
      <p:sp>
        <p:nvSpPr>
          <p:cNvPr id="74" name="Google Shape;7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p:nvPr/>
        </p:nvSpPr>
        <p:spPr>
          <a:xfrm>
            <a:off x="4711952" y="0"/>
            <a:ext cx="7480048" cy="288472"/>
          </a:xfrm>
          <a:prstGeom prst="rect">
            <a:avLst/>
          </a:prstGeom>
          <a:solidFill>
            <a:srgbClr val="FDBE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 name="Google Shape;7;p2"/>
          <p:cNvSpPr/>
          <p:nvPr/>
        </p:nvSpPr>
        <p:spPr>
          <a:xfrm>
            <a:off x="5344886" y="87086"/>
            <a:ext cx="6847114" cy="6770914"/>
          </a:xfrm>
          <a:prstGeom prst="rect">
            <a:avLst/>
          </a:prstGeom>
          <a:solidFill>
            <a:srgbClr val="FDBE3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 name="Google Shape;8;p2"/>
          <p:cNvSpPr/>
          <p:nvPr/>
        </p:nvSpPr>
        <p:spPr>
          <a:xfrm>
            <a:off x="415977" y="0"/>
            <a:ext cx="8591951" cy="6858000"/>
          </a:xfrm>
          <a:prstGeom prst="triangle">
            <a:avLst>
              <a:gd fmla="val 50000" name="adj"/>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 name="Google Shape;9;p2"/>
          <p:cNvSpPr/>
          <p:nvPr/>
        </p:nvSpPr>
        <p:spPr>
          <a:xfrm>
            <a:off x="0" y="0"/>
            <a:ext cx="4711952"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 name="Google Shape;10;p2"/>
          <p:cNvSpPr/>
          <p:nvPr/>
        </p:nvSpPr>
        <p:spPr>
          <a:xfrm>
            <a:off x="304800" y="288472"/>
            <a:ext cx="11582400" cy="6281056"/>
          </a:xfrm>
          <a:prstGeom prst="roundRect">
            <a:avLst>
              <a:gd fmla="val 1352" name="adj"/>
            </a:avLst>
          </a:prstGeom>
          <a:solidFill>
            <a:schemeClr val="lt1"/>
          </a:solidFill>
          <a:ln cap="flat" cmpd="sng" w="57150">
            <a:solidFill>
              <a:srgbClr val="8DA9D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descr="A yellow lightning bolt on a black background&#10;&#10;Description automatically generated" id="11" name="Google Shape;11;p2"/>
          <p:cNvPicPr preferRelativeResize="0"/>
          <p:nvPr/>
        </p:nvPicPr>
        <p:blipFill rotWithShape="1">
          <a:blip r:embed="rId1">
            <a:alphaModFix/>
          </a:blip>
          <a:srcRect b="0" l="0" r="0" t="0"/>
          <a:stretch/>
        </p:blipFill>
        <p:spPr>
          <a:xfrm>
            <a:off x="10994571" y="5810311"/>
            <a:ext cx="781452" cy="658504"/>
          </a:xfrm>
          <a:prstGeom prst="rect">
            <a:avLst/>
          </a:prstGeom>
          <a:noFill/>
          <a:ln>
            <a:noFill/>
          </a:ln>
        </p:spPr>
      </p:pic>
      <p:sp>
        <p:nvSpPr>
          <p:cNvPr id="12" name="Google Shape;12;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orbel"/>
              <a:buNone/>
              <a:defRPr b="0" i="0" sz="44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 name="Google Shape;1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orbel"/>
                <a:ea typeface="Corbel"/>
                <a:cs typeface="Corbel"/>
                <a:sym typeface="Corbe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orbel"/>
                <a:ea typeface="Corbel"/>
                <a:cs typeface="Corbel"/>
                <a:sym typeface="Corbe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orbel"/>
                <a:ea typeface="Corbel"/>
                <a:cs typeface="Corbel"/>
                <a:sym typeface="Corbel"/>
              </a:defRPr>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experiencearc.com/training"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ctrTitle"/>
          </p:nvPr>
        </p:nvSpPr>
        <p:spPr>
          <a:xfrm>
            <a:off x="326900" y="-96825"/>
            <a:ext cx="11013600" cy="238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orbel"/>
              <a:buNone/>
            </a:pPr>
            <a:r>
              <a:rPr lang="en-US" sz="5300"/>
              <a:t>Interpreting the ARC Daily Report</a:t>
            </a:r>
            <a:endParaRPr sz="5300"/>
          </a:p>
        </p:txBody>
      </p:sp>
      <p:pic>
        <p:nvPicPr>
          <p:cNvPr id="95" name="Google Shape;95;p1"/>
          <p:cNvPicPr preferRelativeResize="0"/>
          <p:nvPr/>
        </p:nvPicPr>
        <p:blipFill rotWithShape="1">
          <a:blip r:embed="rId3">
            <a:alphaModFix/>
          </a:blip>
          <a:srcRect b="0" l="0" r="0" t="0"/>
          <a:stretch/>
        </p:blipFill>
        <p:spPr>
          <a:xfrm>
            <a:off x="2774825" y="1730400"/>
            <a:ext cx="6642350" cy="44336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eaab1b3b29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Daily Reporting</a:t>
            </a:r>
            <a:endParaRPr/>
          </a:p>
        </p:txBody>
      </p:sp>
      <p:sp>
        <p:nvSpPr>
          <p:cNvPr id="101" name="Google Shape;101;g2eaab1b3b29_0_0"/>
          <p:cNvSpPr txBox="1"/>
          <p:nvPr>
            <p:ph idx="1" type="body"/>
          </p:nvPr>
        </p:nvSpPr>
        <p:spPr>
          <a:xfrm>
            <a:off x="838200" y="1825625"/>
            <a:ext cx="5811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1000"/>
              </a:spcBef>
              <a:spcAft>
                <a:spcPts val="0"/>
              </a:spcAft>
              <a:buSzPts val="1800"/>
              <a:buNone/>
            </a:pPr>
            <a:r>
              <a:rPr lang="en-US"/>
              <a:t>ARC Daily Dashboard Reports are Automatically Sent to Leader Email Addresses Daily</a:t>
            </a:r>
            <a:endParaRPr/>
          </a:p>
          <a:p>
            <a:pPr indent="0" lvl="0" marL="0" rtl="0" algn="l">
              <a:lnSpc>
                <a:spcPct val="90000"/>
              </a:lnSpc>
              <a:spcBef>
                <a:spcPts val="1000"/>
              </a:spcBef>
              <a:spcAft>
                <a:spcPts val="0"/>
              </a:spcAft>
              <a:buSzPts val="1800"/>
              <a:buNone/>
            </a:pPr>
            <a:r>
              <a:rPr lang="en-US"/>
              <a:t>Use</a:t>
            </a:r>
            <a:r>
              <a:rPr lang="en-US"/>
              <a:t> the report to follow up on: </a:t>
            </a:r>
            <a:endParaRPr/>
          </a:p>
          <a:p>
            <a:pPr indent="-342900" lvl="0" marL="457200" rtl="0" algn="l">
              <a:lnSpc>
                <a:spcPct val="90000"/>
              </a:lnSpc>
              <a:spcBef>
                <a:spcPts val="1000"/>
              </a:spcBef>
              <a:spcAft>
                <a:spcPts val="0"/>
              </a:spcAft>
              <a:buSzPts val="1800"/>
              <a:buChar char="•"/>
            </a:pPr>
            <a:r>
              <a:rPr lang="en-US"/>
              <a:t>Overdue Devices</a:t>
            </a:r>
            <a:endParaRPr/>
          </a:p>
          <a:p>
            <a:pPr indent="-342900" lvl="0" marL="457200" rtl="0" algn="l">
              <a:lnSpc>
                <a:spcPct val="90000"/>
              </a:lnSpc>
              <a:spcBef>
                <a:spcPts val="1000"/>
              </a:spcBef>
              <a:spcAft>
                <a:spcPts val="0"/>
              </a:spcAft>
              <a:buSzPts val="1800"/>
              <a:buChar char="•"/>
            </a:pPr>
            <a:r>
              <a:rPr lang="en-US"/>
              <a:t>Locker Tasks</a:t>
            </a:r>
            <a:endParaRPr/>
          </a:p>
          <a:p>
            <a:pPr indent="-342900" lvl="0" marL="457200" rtl="0" algn="l">
              <a:lnSpc>
                <a:spcPct val="90000"/>
              </a:lnSpc>
              <a:spcBef>
                <a:spcPts val="1000"/>
              </a:spcBef>
              <a:spcAft>
                <a:spcPts val="0"/>
              </a:spcAft>
              <a:buSzPts val="1800"/>
              <a:buChar char="•"/>
            </a:pPr>
            <a:r>
              <a:rPr lang="en-US"/>
              <a:t>Your ARC Score</a:t>
            </a:r>
            <a:endParaRPr/>
          </a:p>
          <a:p>
            <a:pPr indent="-342900" lvl="0" marL="457200" rtl="0" algn="l">
              <a:lnSpc>
                <a:spcPct val="90000"/>
              </a:lnSpc>
              <a:spcBef>
                <a:spcPts val="1000"/>
              </a:spcBef>
              <a:spcAft>
                <a:spcPts val="0"/>
              </a:spcAft>
              <a:buSzPts val="1800"/>
              <a:buChar char="•"/>
            </a:pPr>
            <a:r>
              <a:rPr lang="en-US"/>
              <a:t>Devices Removed by Manager</a:t>
            </a:r>
            <a:endParaRPr/>
          </a:p>
          <a:p>
            <a:pPr indent="0" lvl="0" marL="0" rtl="0" algn="l">
              <a:lnSpc>
                <a:spcPct val="90000"/>
              </a:lnSpc>
              <a:spcBef>
                <a:spcPts val="1000"/>
              </a:spcBef>
              <a:spcAft>
                <a:spcPts val="0"/>
              </a:spcAft>
              <a:buNone/>
            </a:pPr>
            <a:r>
              <a:t/>
            </a:r>
            <a:endParaRPr/>
          </a:p>
          <a:p>
            <a:pPr indent="0" lvl="0" marL="0" rtl="0" algn="l">
              <a:lnSpc>
                <a:spcPct val="90000"/>
              </a:lnSpc>
              <a:spcBef>
                <a:spcPts val="1000"/>
              </a:spcBef>
              <a:spcAft>
                <a:spcPts val="0"/>
              </a:spcAft>
              <a:buNone/>
            </a:pPr>
            <a:r>
              <a:rPr i="1" lang="en-US" sz="1991"/>
              <a:t>Your Daily Dashboard Report is also available with real-time data by logging into the Client Portal.</a:t>
            </a:r>
            <a:endParaRPr i="1" sz="1991"/>
          </a:p>
        </p:txBody>
      </p:sp>
      <p:pic>
        <p:nvPicPr>
          <p:cNvPr id="102" name="Google Shape;102;g2eaab1b3b29_0_0"/>
          <p:cNvPicPr preferRelativeResize="0"/>
          <p:nvPr/>
        </p:nvPicPr>
        <p:blipFill>
          <a:blip r:embed="rId3">
            <a:alphaModFix/>
          </a:blip>
          <a:stretch>
            <a:fillRect/>
          </a:stretch>
        </p:blipFill>
        <p:spPr>
          <a:xfrm>
            <a:off x="6766075" y="1029050"/>
            <a:ext cx="4511526" cy="4647500"/>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ca1fb6e097_0_5"/>
          <p:cNvSpPr txBox="1"/>
          <p:nvPr>
            <p:ph type="title"/>
          </p:nvPr>
        </p:nvSpPr>
        <p:spPr>
          <a:xfrm>
            <a:off x="513575" y="365125"/>
            <a:ext cx="10840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Daily Reporting Overview</a:t>
            </a:r>
            <a:endParaRPr/>
          </a:p>
        </p:txBody>
      </p:sp>
      <p:sp>
        <p:nvSpPr>
          <p:cNvPr id="108" name="Google Shape;108;g2ca1fb6e097_0_5"/>
          <p:cNvSpPr txBox="1"/>
          <p:nvPr>
            <p:ph idx="1" type="body"/>
          </p:nvPr>
        </p:nvSpPr>
        <p:spPr>
          <a:xfrm>
            <a:off x="529800" y="1336825"/>
            <a:ext cx="11132400" cy="3540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1000"/>
              </a:spcBef>
              <a:spcAft>
                <a:spcPts val="0"/>
              </a:spcAft>
              <a:buClr>
                <a:srgbClr val="000000"/>
              </a:buClr>
              <a:buSzPts val="720"/>
              <a:buFont typeface="Arial"/>
              <a:buNone/>
            </a:pPr>
            <a:r>
              <a:rPr lang="en-US" sz="2550"/>
              <a:t>You’ll know if you need to follow up on tasks with just one glance; scroll down in the report for additional details on each section.</a:t>
            </a:r>
            <a:endParaRPr sz="2550"/>
          </a:p>
          <a:p>
            <a:pPr indent="0" lvl="0" marL="0" rtl="0" algn="l">
              <a:lnSpc>
                <a:spcPct val="70000"/>
              </a:lnSpc>
              <a:spcBef>
                <a:spcPts val="1000"/>
              </a:spcBef>
              <a:spcAft>
                <a:spcPts val="0"/>
              </a:spcAft>
              <a:buNone/>
            </a:pPr>
            <a:r>
              <a:t/>
            </a:r>
            <a:endParaRPr sz="1820"/>
          </a:p>
          <a:p>
            <a:pPr indent="0" lvl="0" marL="0" marR="0" rtl="0" algn="l">
              <a:lnSpc>
                <a:spcPct val="70000"/>
              </a:lnSpc>
              <a:spcBef>
                <a:spcPts val="1000"/>
              </a:spcBef>
              <a:spcAft>
                <a:spcPts val="0"/>
              </a:spcAft>
              <a:buClr>
                <a:srgbClr val="000000"/>
              </a:buClr>
              <a:buSzPts val="440"/>
              <a:buFont typeface="Arial"/>
              <a:buNone/>
            </a:pPr>
            <a:r>
              <a:t/>
            </a:r>
            <a:endParaRPr sz="1120"/>
          </a:p>
        </p:txBody>
      </p:sp>
      <p:pic>
        <p:nvPicPr>
          <p:cNvPr id="109" name="Google Shape;109;g2ca1fb6e097_0_5"/>
          <p:cNvPicPr preferRelativeResize="0"/>
          <p:nvPr/>
        </p:nvPicPr>
        <p:blipFill>
          <a:blip r:embed="rId3">
            <a:alphaModFix/>
          </a:blip>
          <a:stretch>
            <a:fillRect/>
          </a:stretch>
        </p:blipFill>
        <p:spPr>
          <a:xfrm>
            <a:off x="656325" y="2025969"/>
            <a:ext cx="10554701" cy="3896180"/>
          </a:xfrm>
          <a:prstGeom prst="rect">
            <a:avLst/>
          </a:prstGeom>
          <a:noFill/>
          <a:ln cap="flat" cmpd="sng" w="28575">
            <a:solidFill>
              <a:schemeClr val="dk2"/>
            </a:solidFill>
            <a:prstDash val="solid"/>
            <a:round/>
            <a:headEnd len="sm" w="sm" type="none"/>
            <a:tailEnd len="sm" w="sm" type="none"/>
          </a:ln>
        </p:spPr>
      </p:pic>
      <p:sp>
        <p:nvSpPr>
          <p:cNvPr id="110" name="Google Shape;110;g2ca1fb6e097_0_5"/>
          <p:cNvSpPr/>
          <p:nvPr/>
        </p:nvSpPr>
        <p:spPr>
          <a:xfrm>
            <a:off x="1840575" y="4538025"/>
            <a:ext cx="2863200" cy="1325700"/>
          </a:xfrm>
          <a:prstGeom prst="roundRect">
            <a:avLst>
              <a:gd fmla="val 16667"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
        <p:nvSpPr>
          <p:cNvPr id="111" name="Google Shape;111;g2ca1fb6e097_0_5"/>
          <p:cNvSpPr/>
          <p:nvPr/>
        </p:nvSpPr>
        <p:spPr>
          <a:xfrm>
            <a:off x="4820150" y="4538025"/>
            <a:ext cx="2863200" cy="1325700"/>
          </a:xfrm>
          <a:prstGeom prst="roundRect">
            <a:avLst>
              <a:gd fmla="val 16667"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
        <p:nvSpPr>
          <p:cNvPr id="112" name="Google Shape;112;g2ca1fb6e097_0_5"/>
          <p:cNvSpPr/>
          <p:nvPr/>
        </p:nvSpPr>
        <p:spPr>
          <a:xfrm>
            <a:off x="7796550" y="4538025"/>
            <a:ext cx="2863200" cy="1325700"/>
          </a:xfrm>
          <a:prstGeom prst="roundRect">
            <a:avLst>
              <a:gd fmla="val 16667"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
        <p:nvSpPr>
          <p:cNvPr id="113" name="Google Shape;113;g2ca1fb6e097_0_5"/>
          <p:cNvSpPr/>
          <p:nvPr/>
        </p:nvSpPr>
        <p:spPr>
          <a:xfrm>
            <a:off x="5366325" y="5058375"/>
            <a:ext cx="645000" cy="285000"/>
          </a:xfrm>
          <a:prstGeom prst="rightArrow">
            <a:avLst>
              <a:gd fmla="val 50000" name="adj1"/>
              <a:gd fmla="val 50000" name="adj2"/>
            </a:avLst>
          </a:prstGeom>
          <a:solidFill>
            <a:srgbClr val="FDBE3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
        <p:nvSpPr>
          <p:cNvPr id="114" name="Google Shape;114;g2ca1fb6e097_0_5"/>
          <p:cNvSpPr/>
          <p:nvPr/>
        </p:nvSpPr>
        <p:spPr>
          <a:xfrm>
            <a:off x="8359775" y="5058375"/>
            <a:ext cx="645000" cy="285000"/>
          </a:xfrm>
          <a:prstGeom prst="rightArrow">
            <a:avLst>
              <a:gd fmla="val 50000" name="adj1"/>
              <a:gd fmla="val 50000" name="adj2"/>
            </a:avLst>
          </a:prstGeom>
          <a:solidFill>
            <a:srgbClr val="FDBE3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
        <p:nvSpPr>
          <p:cNvPr id="115" name="Google Shape;115;g2ca1fb6e097_0_5"/>
          <p:cNvSpPr/>
          <p:nvPr/>
        </p:nvSpPr>
        <p:spPr>
          <a:xfrm>
            <a:off x="2413725" y="5058375"/>
            <a:ext cx="645000" cy="285000"/>
          </a:xfrm>
          <a:prstGeom prst="rightArrow">
            <a:avLst>
              <a:gd fmla="val 50000" name="adj1"/>
              <a:gd fmla="val 50000" name="adj2"/>
            </a:avLst>
          </a:prstGeom>
          <a:solidFill>
            <a:srgbClr val="FDBE3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eaab1b3b29_0_5"/>
          <p:cNvSpPr txBox="1"/>
          <p:nvPr>
            <p:ph type="title"/>
          </p:nvPr>
        </p:nvSpPr>
        <p:spPr>
          <a:xfrm>
            <a:off x="502250" y="3724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Device &amp; Locker Snapshot</a:t>
            </a:r>
            <a:endParaRPr/>
          </a:p>
        </p:txBody>
      </p:sp>
      <p:sp>
        <p:nvSpPr>
          <p:cNvPr id="121" name="Google Shape;121;g2eaab1b3b29_0_5"/>
          <p:cNvSpPr txBox="1"/>
          <p:nvPr>
            <p:ph idx="1" type="body"/>
          </p:nvPr>
        </p:nvSpPr>
        <p:spPr>
          <a:xfrm>
            <a:off x="502250" y="1350900"/>
            <a:ext cx="10305300" cy="3879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1000"/>
              </a:spcBef>
              <a:spcAft>
                <a:spcPts val="0"/>
              </a:spcAft>
              <a:buClr>
                <a:schemeClr val="dk1"/>
              </a:buClr>
              <a:buSzPct val="39285"/>
              <a:buFont typeface="Arial"/>
              <a:buNone/>
            </a:pPr>
            <a:r>
              <a:rPr lang="en-US"/>
              <a:t>Details on Devices and Lockers</a:t>
            </a:r>
            <a:endParaRPr/>
          </a:p>
        </p:txBody>
      </p:sp>
      <p:pic>
        <p:nvPicPr>
          <p:cNvPr id="122" name="Google Shape;122;g2eaab1b3b29_0_5"/>
          <p:cNvPicPr preferRelativeResize="0"/>
          <p:nvPr/>
        </p:nvPicPr>
        <p:blipFill>
          <a:blip r:embed="rId3">
            <a:alphaModFix/>
          </a:blip>
          <a:stretch>
            <a:fillRect/>
          </a:stretch>
        </p:blipFill>
        <p:spPr>
          <a:xfrm>
            <a:off x="502250" y="1888225"/>
            <a:ext cx="7694177" cy="3783226"/>
          </a:xfrm>
          <a:prstGeom prst="rect">
            <a:avLst/>
          </a:prstGeom>
          <a:noFill/>
          <a:ln cap="flat" cmpd="sng" w="28575">
            <a:solidFill>
              <a:schemeClr val="dk1"/>
            </a:solidFill>
            <a:prstDash val="solid"/>
            <a:round/>
            <a:headEnd len="sm" w="sm" type="none"/>
            <a:tailEnd len="sm" w="sm" type="none"/>
          </a:ln>
        </p:spPr>
      </p:pic>
      <p:graphicFrame>
        <p:nvGraphicFramePr>
          <p:cNvPr id="123" name="Google Shape;123;g2eaab1b3b29_0_5"/>
          <p:cNvGraphicFramePr/>
          <p:nvPr/>
        </p:nvGraphicFramePr>
        <p:xfrm>
          <a:off x="8565325" y="1222175"/>
          <a:ext cx="3000000" cy="3000000"/>
        </p:xfrm>
        <a:graphic>
          <a:graphicData uri="http://schemas.openxmlformats.org/drawingml/2006/table">
            <a:tbl>
              <a:tblPr>
                <a:noFill/>
                <a:tableStyleId>{5A8F6544-8F78-41C2-9D6F-6261DFFC0F15}</a:tableStyleId>
              </a:tblPr>
              <a:tblGrid>
                <a:gridCol w="1190775"/>
                <a:gridCol w="1765225"/>
              </a:tblGrid>
              <a:tr h="395725">
                <a:tc>
                  <a:txBody>
                    <a:bodyPr/>
                    <a:lstStyle/>
                    <a:p>
                      <a:pPr indent="0" lvl="0" marL="0" rtl="0" algn="ctr">
                        <a:spcBef>
                          <a:spcPts val="0"/>
                        </a:spcBef>
                        <a:spcAft>
                          <a:spcPts val="0"/>
                        </a:spcAft>
                        <a:buNone/>
                      </a:pPr>
                      <a:r>
                        <a:rPr b="1" lang="en-US" sz="900"/>
                        <a:t>ARC Report Term</a:t>
                      </a:r>
                      <a:endParaRPr b="1" sz="9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DBE31"/>
                    </a:solidFill>
                  </a:tcPr>
                </a:tc>
                <a:tc>
                  <a:txBody>
                    <a:bodyPr/>
                    <a:lstStyle/>
                    <a:p>
                      <a:pPr indent="0" lvl="0" marL="0" rtl="0" algn="ctr">
                        <a:spcBef>
                          <a:spcPts val="0"/>
                        </a:spcBef>
                        <a:spcAft>
                          <a:spcPts val="0"/>
                        </a:spcAft>
                        <a:buNone/>
                      </a:pPr>
                      <a:r>
                        <a:rPr b="1" lang="en-US" sz="900"/>
                        <a:t>Meaning</a:t>
                      </a:r>
                      <a:endParaRPr b="1" sz="9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DBE31"/>
                    </a:solidFill>
                  </a:tcPr>
                </a:tc>
              </a:tr>
              <a:tr h="478075">
                <a:tc>
                  <a:txBody>
                    <a:bodyPr/>
                    <a:lstStyle/>
                    <a:p>
                      <a:pPr indent="0" lvl="0" marL="0" rtl="0" algn="l">
                        <a:spcBef>
                          <a:spcPts val="0"/>
                        </a:spcBef>
                        <a:spcAft>
                          <a:spcPts val="0"/>
                        </a:spcAft>
                        <a:buNone/>
                      </a:pPr>
                      <a:r>
                        <a:rPr b="1" lang="en-US" sz="700"/>
                        <a:t>Devices Actively Monitored by ARC</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ALL Devices registered to ARC in Client Portal</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67475">
                <a:tc>
                  <a:txBody>
                    <a:bodyPr/>
                    <a:lstStyle/>
                    <a:p>
                      <a:pPr indent="0" lvl="0" marL="0" rtl="0" algn="l">
                        <a:spcBef>
                          <a:spcPts val="0"/>
                        </a:spcBef>
                        <a:spcAft>
                          <a:spcPts val="0"/>
                        </a:spcAft>
                        <a:buNone/>
                      </a:pPr>
                      <a:r>
                        <a:rPr b="1" lang="en-US" sz="700"/>
                        <a:t>Checked Out - Overdue</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Total # of Overdue Devices</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466400">
                <a:tc>
                  <a:txBody>
                    <a:bodyPr/>
                    <a:lstStyle/>
                    <a:p>
                      <a:pPr indent="0" lvl="0" marL="0" rtl="0" algn="l">
                        <a:spcBef>
                          <a:spcPts val="0"/>
                        </a:spcBef>
                        <a:spcAft>
                          <a:spcPts val="0"/>
                        </a:spcAft>
                        <a:buNone/>
                      </a:pPr>
                      <a:r>
                        <a:rPr b="1" lang="en-US" sz="700"/>
                        <a:t>Removed by Manager</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Total # of Devices Removed from Lockers by Managers (should be returned within 72 hours)</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67475">
                <a:tc>
                  <a:txBody>
                    <a:bodyPr/>
                    <a:lstStyle/>
                    <a:p>
                      <a:pPr indent="0" lvl="0" marL="0" rtl="0" algn="l">
                        <a:spcBef>
                          <a:spcPts val="0"/>
                        </a:spcBef>
                        <a:spcAft>
                          <a:spcPts val="0"/>
                        </a:spcAft>
                        <a:buNone/>
                      </a:pPr>
                      <a:r>
                        <a:rPr b="1" lang="en-US" sz="700"/>
                        <a:t>Out of Service</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Devices Out of Service (removed by manager and needing repair)</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67475">
                <a:tc>
                  <a:txBody>
                    <a:bodyPr/>
                    <a:lstStyle/>
                    <a:p>
                      <a:pPr indent="0" lvl="0" marL="0" rtl="0" algn="l">
                        <a:spcBef>
                          <a:spcPts val="0"/>
                        </a:spcBef>
                        <a:spcAft>
                          <a:spcPts val="0"/>
                        </a:spcAft>
                        <a:buNone/>
                      </a:pPr>
                      <a:r>
                        <a:rPr b="1" lang="en-US" sz="700"/>
                        <a:t>Checked Out - On Time</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Total # of Devices Currently Checked Out</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68525">
                <a:tc>
                  <a:txBody>
                    <a:bodyPr/>
                    <a:lstStyle/>
                    <a:p>
                      <a:pPr indent="0" lvl="0" marL="0" rtl="0" algn="l">
                        <a:spcBef>
                          <a:spcPts val="0"/>
                        </a:spcBef>
                        <a:spcAft>
                          <a:spcPts val="0"/>
                        </a:spcAft>
                        <a:buNone/>
                      </a:pPr>
                      <a:r>
                        <a:rPr b="1" lang="en-US" sz="700"/>
                        <a:t>Charging</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Total # of Devices Currently Charging</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68525">
                <a:tc>
                  <a:txBody>
                    <a:bodyPr/>
                    <a:lstStyle/>
                    <a:p>
                      <a:pPr indent="0" lvl="0" marL="0" rtl="0" algn="l">
                        <a:spcBef>
                          <a:spcPts val="0"/>
                        </a:spcBef>
                        <a:spcAft>
                          <a:spcPts val="0"/>
                        </a:spcAft>
                        <a:buNone/>
                      </a:pPr>
                      <a:r>
                        <a:rPr b="1" lang="en-US" sz="700"/>
                        <a:t>ARC Lockers</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Total # of Lockers on Site</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19650">
                <a:tc>
                  <a:txBody>
                    <a:bodyPr/>
                    <a:lstStyle/>
                    <a:p>
                      <a:pPr indent="0" lvl="0" marL="0" rtl="0" algn="l">
                        <a:spcBef>
                          <a:spcPts val="0"/>
                        </a:spcBef>
                        <a:spcAft>
                          <a:spcPts val="0"/>
                        </a:spcAft>
                        <a:buNone/>
                      </a:pPr>
                      <a:r>
                        <a:rPr b="1" lang="en-US" sz="700"/>
                        <a:t>Locker Tasks</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 of Manager Locker Tasks to Complete</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466400">
                <a:tc>
                  <a:txBody>
                    <a:bodyPr/>
                    <a:lstStyle/>
                    <a:p>
                      <a:pPr indent="0" lvl="0" marL="0" rtl="0" algn="l">
                        <a:spcBef>
                          <a:spcPts val="0"/>
                        </a:spcBef>
                        <a:spcAft>
                          <a:spcPts val="0"/>
                        </a:spcAft>
                        <a:buNone/>
                      </a:pPr>
                      <a:r>
                        <a:rPr b="1" lang="en-US" sz="700"/>
                        <a:t>ARC Technician to </a:t>
                      </a:r>
                      <a:r>
                        <a:rPr b="1" lang="en-US" sz="700"/>
                        <a:t>Address</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 of Lockers Awaiting ARC Technician Visit</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68525">
                <a:tc>
                  <a:txBody>
                    <a:bodyPr/>
                    <a:lstStyle/>
                    <a:p>
                      <a:pPr indent="0" lvl="0" marL="0" rtl="0" algn="l">
                        <a:spcBef>
                          <a:spcPts val="0"/>
                        </a:spcBef>
                        <a:spcAft>
                          <a:spcPts val="0"/>
                        </a:spcAft>
                        <a:buNone/>
                      </a:pPr>
                      <a:r>
                        <a:rPr b="1" lang="en-US" sz="700"/>
                        <a:t>Available</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Total # of Available (Open) Lockers</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268525">
                <a:tc>
                  <a:txBody>
                    <a:bodyPr/>
                    <a:lstStyle/>
                    <a:p>
                      <a:pPr indent="0" lvl="0" marL="0" rtl="0" algn="l">
                        <a:spcBef>
                          <a:spcPts val="0"/>
                        </a:spcBef>
                        <a:spcAft>
                          <a:spcPts val="0"/>
                        </a:spcAft>
                        <a:buNone/>
                      </a:pPr>
                      <a:r>
                        <a:rPr b="1" lang="en-US" sz="700"/>
                        <a:t>In Use</a:t>
                      </a:r>
                      <a:endParaRPr b="1"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US" sz="700"/>
                        <a:t>Total # of Lockers Currently in Use</a:t>
                      </a:r>
                      <a:endParaRPr sz="700"/>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ef37c710eb_0_31"/>
          <p:cNvSpPr txBox="1"/>
          <p:nvPr>
            <p:ph type="title"/>
          </p:nvPr>
        </p:nvSpPr>
        <p:spPr>
          <a:xfrm>
            <a:off x="597175" y="3432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Device &amp; Locker Details</a:t>
            </a:r>
            <a:endParaRPr/>
          </a:p>
        </p:txBody>
      </p:sp>
      <p:pic>
        <p:nvPicPr>
          <p:cNvPr id="129" name="Google Shape;129;g2ef37c710eb_0_31"/>
          <p:cNvPicPr preferRelativeResize="0"/>
          <p:nvPr/>
        </p:nvPicPr>
        <p:blipFill>
          <a:blip r:embed="rId3">
            <a:alphaModFix/>
          </a:blip>
          <a:stretch>
            <a:fillRect/>
          </a:stretch>
        </p:blipFill>
        <p:spPr>
          <a:xfrm>
            <a:off x="684788" y="1808700"/>
            <a:ext cx="8014326" cy="4558925"/>
          </a:xfrm>
          <a:prstGeom prst="rect">
            <a:avLst/>
          </a:prstGeom>
          <a:noFill/>
          <a:ln cap="flat" cmpd="sng" w="28575">
            <a:solidFill>
              <a:schemeClr val="dk1"/>
            </a:solidFill>
            <a:prstDash val="solid"/>
            <a:round/>
            <a:headEnd len="sm" w="sm" type="none"/>
            <a:tailEnd len="sm" w="sm" type="none"/>
          </a:ln>
        </p:spPr>
      </p:pic>
      <p:sp>
        <p:nvSpPr>
          <p:cNvPr id="130" name="Google Shape;130;g2ef37c710eb_0_31"/>
          <p:cNvSpPr txBox="1"/>
          <p:nvPr/>
        </p:nvSpPr>
        <p:spPr>
          <a:xfrm>
            <a:off x="684800" y="1270800"/>
            <a:ext cx="8996100" cy="53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US" sz="2550">
                <a:solidFill>
                  <a:schemeClr val="dk1"/>
                </a:solidFill>
                <a:latin typeface="Corbel"/>
                <a:ea typeface="Corbel"/>
                <a:cs typeface="Corbel"/>
                <a:sym typeface="Corbel"/>
              </a:rPr>
              <a:t>Follow Up on Overdue Devices and Manager Locker Tasks</a:t>
            </a:r>
            <a:endParaRPr sz="2550"/>
          </a:p>
        </p:txBody>
      </p:sp>
      <p:sp>
        <p:nvSpPr>
          <p:cNvPr id="131" name="Google Shape;131;g2ef37c710eb_0_31"/>
          <p:cNvSpPr txBox="1"/>
          <p:nvPr/>
        </p:nvSpPr>
        <p:spPr>
          <a:xfrm>
            <a:off x="8886625" y="2235325"/>
            <a:ext cx="2811900" cy="3366900"/>
          </a:xfrm>
          <a:prstGeom prst="rect">
            <a:avLst/>
          </a:prstGeom>
          <a:noFill/>
          <a:ln cap="flat" cmpd="sng" w="2857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US" sz="1900">
                <a:solidFill>
                  <a:schemeClr val="dk1"/>
                </a:solidFill>
                <a:latin typeface="Corbel"/>
                <a:ea typeface="Corbel"/>
                <a:cs typeface="Corbel"/>
                <a:sym typeface="Corbel"/>
              </a:rPr>
              <a:t>Use your report to follow up with team members on overdue devices so devices can be returned to ARC kiosks.</a:t>
            </a:r>
            <a:endParaRPr sz="1900">
              <a:solidFill>
                <a:schemeClr val="dk1"/>
              </a:solidFill>
              <a:latin typeface="Corbel"/>
              <a:ea typeface="Corbel"/>
              <a:cs typeface="Corbel"/>
              <a:sym typeface="Corbel"/>
            </a:endParaRPr>
          </a:p>
          <a:p>
            <a:pPr indent="0" lvl="0" marL="0" rtl="0" algn="l">
              <a:spcBef>
                <a:spcPts val="0"/>
              </a:spcBef>
              <a:spcAft>
                <a:spcPts val="0"/>
              </a:spcAft>
              <a:buNone/>
            </a:pPr>
            <a:r>
              <a:t/>
            </a:r>
            <a:endParaRPr sz="1900">
              <a:solidFill>
                <a:schemeClr val="dk1"/>
              </a:solidFill>
              <a:latin typeface="Corbel"/>
              <a:ea typeface="Corbel"/>
              <a:cs typeface="Corbel"/>
              <a:sym typeface="Corbel"/>
            </a:endParaRPr>
          </a:p>
          <a:p>
            <a:pPr indent="0" lvl="0" marL="0" rtl="0" algn="l">
              <a:spcBef>
                <a:spcPts val="0"/>
              </a:spcBef>
              <a:spcAft>
                <a:spcPts val="0"/>
              </a:spcAft>
              <a:buNone/>
            </a:pPr>
            <a:r>
              <a:rPr lang="en-US" sz="1900">
                <a:solidFill>
                  <a:schemeClr val="dk1"/>
                </a:solidFill>
                <a:latin typeface="Corbel"/>
                <a:ea typeface="Corbel"/>
                <a:cs typeface="Corbel"/>
                <a:sym typeface="Corbel"/>
              </a:rPr>
              <a:t>Use the report to find details about lockers that are out of service; visit the kiosks to clear red lockers.</a:t>
            </a:r>
            <a:endParaRPr sz="1900">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2ef7e9c33b2_0_0"/>
          <p:cNvSpPr txBox="1"/>
          <p:nvPr>
            <p:ph type="title"/>
          </p:nvPr>
        </p:nvSpPr>
        <p:spPr>
          <a:xfrm>
            <a:off x="641000" y="3765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t>Devices Removed by Manager</a:t>
            </a:r>
            <a:endParaRPr/>
          </a:p>
        </p:txBody>
      </p:sp>
      <p:sp>
        <p:nvSpPr>
          <p:cNvPr id="137" name="Google Shape;137;g2ef7e9c33b2_0_0"/>
          <p:cNvSpPr txBox="1"/>
          <p:nvPr>
            <p:ph idx="1" type="body"/>
          </p:nvPr>
        </p:nvSpPr>
        <p:spPr>
          <a:xfrm>
            <a:off x="641000" y="1299775"/>
            <a:ext cx="10515600" cy="475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500"/>
              <a:t>Review devices removed by managers for inspection or other reasons.  Devices should be returned to ARC within 72 hours.  If devices require repair, deactivate the device using RMA status, so ARC is no longer tracking the device. </a:t>
            </a:r>
            <a:endParaRPr sz="2500"/>
          </a:p>
        </p:txBody>
      </p:sp>
      <p:pic>
        <p:nvPicPr>
          <p:cNvPr id="138" name="Google Shape;138;g2ef7e9c33b2_0_0"/>
          <p:cNvPicPr preferRelativeResize="0"/>
          <p:nvPr/>
        </p:nvPicPr>
        <p:blipFill>
          <a:blip r:embed="rId3">
            <a:alphaModFix/>
          </a:blip>
          <a:stretch>
            <a:fillRect/>
          </a:stretch>
        </p:blipFill>
        <p:spPr>
          <a:xfrm>
            <a:off x="556675" y="2526400"/>
            <a:ext cx="11078651" cy="30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f63fc50178_0_1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ARC Score (Last 30 Days)</a:t>
            </a:r>
            <a:endParaRPr/>
          </a:p>
        </p:txBody>
      </p:sp>
      <p:sp>
        <p:nvSpPr>
          <p:cNvPr id="144" name="Google Shape;144;g2f63fc50178_0_11"/>
          <p:cNvSpPr txBox="1"/>
          <p:nvPr>
            <p:ph idx="1" type="body"/>
          </p:nvPr>
        </p:nvSpPr>
        <p:spPr>
          <a:xfrm>
            <a:off x="838200" y="1460450"/>
            <a:ext cx="10515600" cy="30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500"/>
              <a:t>The ARC Score shows you how your location is </a:t>
            </a:r>
            <a:r>
              <a:rPr lang="en-US" sz="2500"/>
              <a:t>reporting</a:t>
            </a:r>
            <a:r>
              <a:rPr lang="en-US" sz="2500"/>
              <a:t> on a 0-10 scale over a rolling 30 day period.  Paying attention and acting upon your daily report and tasks ensures your score stays high! Learn more about your ARC Score at </a:t>
            </a:r>
            <a:r>
              <a:rPr lang="en-US" sz="2500" u="sng">
                <a:solidFill>
                  <a:schemeClr val="hlink"/>
                </a:solidFill>
                <a:hlinkClick r:id="rId3"/>
              </a:rPr>
              <a:t>experiencearc.com/training</a:t>
            </a:r>
            <a:r>
              <a:rPr lang="en-US" sz="2500"/>
              <a:t> !</a:t>
            </a:r>
            <a:endParaRPr sz="2500"/>
          </a:p>
        </p:txBody>
      </p:sp>
      <p:pic>
        <p:nvPicPr>
          <p:cNvPr id="145" name="Google Shape;145;g2f63fc50178_0_11"/>
          <p:cNvPicPr preferRelativeResize="0"/>
          <p:nvPr/>
        </p:nvPicPr>
        <p:blipFill>
          <a:blip r:embed="rId4">
            <a:alphaModFix/>
          </a:blip>
          <a:stretch>
            <a:fillRect/>
          </a:stretch>
        </p:blipFill>
        <p:spPr>
          <a:xfrm>
            <a:off x="757500" y="2966725"/>
            <a:ext cx="10677002" cy="283607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2023-11-28T14:36:11Z</dcterms:created>
  <dc:creator>Jeffrey Bergeland</dc:creator>
</cp:coreProperties>
</file>